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74"/>
  </p:normalViewPr>
  <p:slideViewPr>
    <p:cSldViewPr snapToGrid="0" snapToObjects="1">
      <p:cViewPr varScale="1">
        <p:scale>
          <a:sx n="64" d="100"/>
          <a:sy n="64" d="100"/>
        </p:scale>
        <p:origin x="7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png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798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75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6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313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71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846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0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73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7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370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354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60044-8818-064C-9DCC-DB91060101FC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D611-6F22-7942-BA85-F5C617BFE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036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project.org/web/packages/gtrendsR/gtrendsR.pdf" TargetMode="External"/><Relationship Id="rId2" Type="http://schemas.openxmlformats.org/officeDocument/2006/relationships/hyperlink" Target="https://support.google.com/trends/?hl=en#topic=624805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eople.ischool.berkeley.edu/~hal/Papers/2015/primer.pdf" TargetMode="External"/><Relationship Id="rId4" Type="http://schemas.openxmlformats.org/officeDocument/2006/relationships/hyperlink" Target="https://www.ons.gov.uk/businessindustryandtrade/itandinternetindustry/bulletins/internetusers/201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rends.google.co.uk/trends/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s1576473@sms.ed.ac.uk" TargetMode="External"/><Relationship Id="rId2" Type="http://schemas.openxmlformats.org/officeDocument/2006/relationships/hyperlink" Target="https://github.com/CharlotteWoolley/Google_Trends_gtrendsR_Tutoria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3982" y="588107"/>
            <a:ext cx="11229654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Using Google Trends to explore temporal and geographical patterns in search query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324636"/>
            <a:ext cx="9144000" cy="1655762"/>
          </a:xfrm>
        </p:spPr>
        <p:txBody>
          <a:bodyPr/>
          <a:lstStyle/>
          <a:p>
            <a:r>
              <a:rPr lang="en-US" dirty="0"/>
              <a:t>Charlotte Woolley</a:t>
            </a:r>
          </a:p>
          <a:p>
            <a:r>
              <a:rPr lang="en-US" dirty="0"/>
              <a:t>University of Edinburgh</a:t>
            </a:r>
          </a:p>
          <a:p>
            <a:r>
              <a:rPr lang="en-US" dirty="0"/>
              <a:t>15</a:t>
            </a:r>
            <a:r>
              <a:rPr lang="en-US" baseline="30000" dirty="0"/>
              <a:t>th</a:t>
            </a:r>
            <a:r>
              <a:rPr lang="en-US" dirty="0"/>
              <a:t> of November 2017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415" y="4715839"/>
            <a:ext cx="7014519" cy="214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85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3107"/>
            <a:ext cx="10515600" cy="1325563"/>
          </a:xfrm>
        </p:spPr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8670"/>
            <a:ext cx="10515600" cy="5301049"/>
          </a:xfrm>
        </p:spPr>
        <p:txBody>
          <a:bodyPr>
            <a:normAutofit fontScale="47500" lnSpcReduction="20000"/>
          </a:bodyPr>
          <a:lstStyle/>
          <a:p>
            <a:r>
              <a:rPr lang="en-US" dirty="0" err="1"/>
              <a:t>Carrière</a:t>
            </a:r>
            <a:r>
              <a:rPr lang="en-US" dirty="0"/>
              <a:t>-Swallow, Y., </a:t>
            </a:r>
            <a:r>
              <a:rPr lang="en-US" dirty="0" err="1"/>
              <a:t>Labbé</a:t>
            </a:r>
            <a:r>
              <a:rPr lang="en-US" dirty="0"/>
              <a:t>, F. (2011). </a:t>
            </a:r>
            <a:r>
              <a:rPr lang="en-US" dirty="0" err="1"/>
              <a:t>Nowcasting</a:t>
            </a:r>
            <a:r>
              <a:rPr lang="en-US" dirty="0"/>
              <a:t> with Google Trends in an Emerging Market. Journal of forecasting, 32, 289-298.</a:t>
            </a:r>
          </a:p>
          <a:p>
            <a:r>
              <a:rPr lang="en-US" dirty="0" err="1"/>
              <a:t>Dimitrov</a:t>
            </a:r>
            <a:r>
              <a:rPr lang="en-US" dirty="0"/>
              <a:t>, B. D. (2016). </a:t>
            </a:r>
            <a:r>
              <a:rPr lang="en-US" dirty="0" err="1"/>
              <a:t>Nowcasting</a:t>
            </a:r>
            <a:r>
              <a:rPr lang="en-US" dirty="0"/>
              <a:t> incidence of emergent </a:t>
            </a:r>
            <a:r>
              <a:rPr lang="en-US" dirty="0" err="1"/>
              <a:t>zika</a:t>
            </a:r>
            <a:r>
              <a:rPr lang="en-US" dirty="0"/>
              <a:t> virus infection and its outbreaks using Google Trends data: Examples from Brazil and Colombia. International Journal of Infectious Diseases, 53, 98.</a:t>
            </a:r>
          </a:p>
          <a:p>
            <a:r>
              <a:rPr lang="en-US" dirty="0" err="1"/>
              <a:t>Eysenbach</a:t>
            </a:r>
            <a:r>
              <a:rPr lang="en-US" dirty="0"/>
              <a:t>, G. (2002). </a:t>
            </a:r>
            <a:r>
              <a:rPr lang="en-US" dirty="0" err="1"/>
              <a:t>Infodemiology</a:t>
            </a:r>
            <a:r>
              <a:rPr lang="en-US" dirty="0"/>
              <a:t>: the epidemiology of (</a:t>
            </a:r>
            <a:r>
              <a:rPr lang="en-US" dirty="0" err="1"/>
              <a:t>mis</a:t>
            </a:r>
            <a:r>
              <a:rPr lang="en-US" dirty="0"/>
              <a:t>)information. The American Journal of Medicine, 113(9), 763-765</a:t>
            </a:r>
          </a:p>
          <a:p>
            <a:r>
              <a:rPr lang="en-US" dirty="0"/>
              <a:t>Google. (2017). Google Trends Help. Retrieved January 10, 2017, from </a:t>
            </a:r>
            <a:r>
              <a:rPr lang="en-US" dirty="0">
                <a:hlinkClick r:id="rId2"/>
              </a:rPr>
              <a:t>https://support.google.com/trends/?hl=en#topic=6248052</a:t>
            </a:r>
            <a:endParaRPr lang="en-US" dirty="0"/>
          </a:p>
          <a:p>
            <a:r>
              <a:rPr lang="en-US" dirty="0" err="1"/>
              <a:t>Granka</a:t>
            </a:r>
            <a:r>
              <a:rPr lang="en-US" dirty="0"/>
              <a:t>, L. (2013). Using Online Search Traffic to Predict US Presidential Elections. PS: Political Science &amp; Politics, 46(2), 271-279</a:t>
            </a:r>
          </a:p>
          <a:p>
            <a:r>
              <a:rPr lang="en-US" dirty="0" err="1"/>
              <a:t>Massicotte</a:t>
            </a:r>
            <a:r>
              <a:rPr lang="en-US" dirty="0"/>
              <a:t>, P., </a:t>
            </a:r>
            <a:r>
              <a:rPr lang="en-US" dirty="0" err="1"/>
              <a:t>Eddelbuettel</a:t>
            </a:r>
            <a:r>
              <a:rPr lang="en-US" dirty="0"/>
              <a:t>, D. (2016). Package ‘</a:t>
            </a:r>
            <a:r>
              <a:rPr lang="en-US" dirty="0" err="1"/>
              <a:t>gtrendsR</a:t>
            </a:r>
            <a:r>
              <a:rPr lang="en-US" dirty="0"/>
              <a:t>’. Retrieved 30 March, 2017, from </a:t>
            </a:r>
            <a:r>
              <a:rPr lang="en-US" dirty="0">
                <a:hlinkClick r:id="rId3"/>
              </a:rPr>
              <a:t>https://cran.rproject.org/web/packages/gtrendsR/gtrendsR.pdf</a:t>
            </a:r>
            <a:endParaRPr lang="en-US" dirty="0"/>
          </a:p>
          <a:p>
            <a:r>
              <a:rPr lang="en-US" dirty="0" err="1"/>
              <a:t>Milinovich</a:t>
            </a:r>
            <a:r>
              <a:rPr lang="en-US" dirty="0"/>
              <a:t>, G. J., Avril, S. M., Clements, A. C., Brownstein, J. S., Tong, S., &amp; Hu, W. (2014). Using internet search queries for infectious disease surveillance: screening diseases for suitability. BMC Infectious Diseases, 14, 690</a:t>
            </a:r>
          </a:p>
          <a:p>
            <a:r>
              <a:rPr lang="en-US" dirty="0" err="1"/>
              <a:t>Moccia</a:t>
            </a:r>
            <a:r>
              <a:rPr lang="en-US" dirty="0"/>
              <a:t>, M., </a:t>
            </a:r>
            <a:r>
              <a:rPr lang="en-US" dirty="0" err="1"/>
              <a:t>Palladino</a:t>
            </a:r>
            <a:r>
              <a:rPr lang="en-US" dirty="0"/>
              <a:t>, R., Falco, A., </a:t>
            </a:r>
            <a:r>
              <a:rPr lang="en-US" dirty="0" err="1"/>
              <a:t>Saccà</a:t>
            </a:r>
            <a:r>
              <a:rPr lang="en-US" dirty="0"/>
              <a:t>, F., </a:t>
            </a:r>
            <a:r>
              <a:rPr lang="en-US" dirty="0" err="1"/>
              <a:t>Lanzillo</a:t>
            </a:r>
            <a:r>
              <a:rPr lang="en-US" dirty="0"/>
              <a:t>, R., &amp; Brescia </a:t>
            </a:r>
            <a:r>
              <a:rPr lang="en-US" dirty="0" err="1"/>
              <a:t>Morra</a:t>
            </a:r>
            <a:r>
              <a:rPr lang="en-US" dirty="0"/>
              <a:t>, V. (2016). Google Trends: new evidence for seasonality of multiple sclerosis. Journal of Neurology, Neurosurgery, and Psychiatry, (1), jnnp-2016-313260.</a:t>
            </a:r>
          </a:p>
          <a:p>
            <a:r>
              <a:rPr lang="en-US" dirty="0" err="1"/>
              <a:t>Nuti</a:t>
            </a:r>
            <a:r>
              <a:rPr lang="en-US" dirty="0"/>
              <a:t>, S. V., </a:t>
            </a:r>
            <a:r>
              <a:rPr lang="en-US" dirty="0" err="1"/>
              <a:t>Wayda</a:t>
            </a:r>
            <a:r>
              <a:rPr lang="en-US" dirty="0"/>
              <a:t>, B., </a:t>
            </a:r>
            <a:r>
              <a:rPr lang="en-US" dirty="0" err="1"/>
              <a:t>Ranasinghe</a:t>
            </a:r>
            <a:r>
              <a:rPr lang="en-US" dirty="0"/>
              <a:t>, I., Wang, S., Dreyer, R. P., Chen, S. I., &amp; </a:t>
            </a:r>
            <a:r>
              <a:rPr lang="en-US" dirty="0" err="1"/>
              <a:t>Murugiah</a:t>
            </a:r>
            <a:r>
              <a:rPr lang="en-US" dirty="0"/>
              <a:t>, K. (2014). The use of google trends in health care research: A systematic review. </a:t>
            </a:r>
            <a:r>
              <a:rPr lang="en-US" dirty="0" err="1"/>
              <a:t>PLoS</a:t>
            </a:r>
            <a:r>
              <a:rPr lang="en-US" dirty="0"/>
              <a:t> ONE, 9(10).</a:t>
            </a:r>
          </a:p>
          <a:p>
            <a:r>
              <a:rPr lang="en-US" dirty="0"/>
              <a:t>Office for National Statistics. (2016). Internet users in the UK: 2016. Statistical Bulletin, 1–9. Retrieved 08 January, 2017, from </a:t>
            </a:r>
            <a:r>
              <a:rPr lang="en-US" dirty="0">
                <a:hlinkClick r:id="rId4"/>
              </a:rPr>
              <a:t>https://www.ons.gov.uk/businessindustryandtrade/itandinternetindustry/bulletins/internetusers/2016</a:t>
            </a:r>
            <a:endParaRPr lang="en-US" dirty="0"/>
          </a:p>
          <a:p>
            <a:r>
              <a:rPr lang="en-US" dirty="0" err="1"/>
              <a:t>Preis</a:t>
            </a:r>
            <a:r>
              <a:rPr lang="en-US" dirty="0"/>
              <a:t>, T., Moat, H. S., Stanley. H. E. (2013). Quantifying trading behavior in financial markets using Google Trends. Scientific Reports, 3, 1684</a:t>
            </a:r>
          </a:p>
          <a:p>
            <a:r>
              <a:rPr lang="en-US" dirty="0"/>
              <a:t>Stephens-</a:t>
            </a:r>
            <a:r>
              <a:rPr lang="en-US" dirty="0" err="1"/>
              <a:t>Davidowitz</a:t>
            </a:r>
            <a:r>
              <a:rPr lang="en-US" dirty="0"/>
              <a:t>, S., &amp; Varian, H. (2015). A Hands-on Guide to Google Data. Google, Inc., 1–25. Retrieved January 10, 2017, from </a:t>
            </a:r>
            <a:r>
              <a:rPr lang="en-US" dirty="0">
                <a:hlinkClick r:id="rId5"/>
              </a:rPr>
              <a:t>http://people.ischool.berkeley.edu/~hal/Papers/2015/primer.pdf</a:t>
            </a:r>
            <a:endParaRPr lang="en-US" dirty="0"/>
          </a:p>
          <a:p>
            <a:r>
              <a:rPr lang="en-US" dirty="0"/>
              <a:t>Yang, A. C., Huang, N. E., Peng, C. K., &amp; Tsai, S. J. (2010). Do seasons have an influence on the incidence of depression? the use of an internet search engine query data as a proxy of human affect. </a:t>
            </a:r>
            <a:r>
              <a:rPr lang="en-US" dirty="0" err="1"/>
              <a:t>PLoS</a:t>
            </a:r>
            <a:r>
              <a:rPr lang="en-US" dirty="0"/>
              <a:t> ONE, 5(10), 1–7.</a:t>
            </a:r>
          </a:p>
          <a:p>
            <a:r>
              <a:rPr lang="en-US" dirty="0"/>
              <a:t>Yang, A. C., Tsai, S. J., Huang, N. E., &amp; Peng, C. K. (2011). Association of Internet search trends with suicide death in Taipei City, Taiwan, 2004-2009. Journal of Affective Disorders, 132(1–2), 179–184.</a:t>
            </a:r>
          </a:p>
        </p:txBody>
      </p:sp>
    </p:spTree>
    <p:extLst>
      <p:ext uri="{BB962C8B-B14F-4D97-AF65-F5344CB8AC3E}">
        <p14:creationId xmlns:p14="http://schemas.microsoft.com/office/powerpoint/2010/main" val="678372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680" y="2174481"/>
            <a:ext cx="4596187" cy="45961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Google Trends?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11256" cy="3054600"/>
          </a:xfrm>
        </p:spPr>
        <p:txBody>
          <a:bodyPr>
            <a:noAutofit/>
          </a:bodyPr>
          <a:lstStyle/>
          <a:p>
            <a:r>
              <a:rPr lang="en-US" dirty="0"/>
              <a:t>Online facility of Google Inc.</a:t>
            </a:r>
          </a:p>
          <a:p>
            <a:r>
              <a:rPr lang="en-US" dirty="0"/>
              <a:t>Freely available and publically accessible</a:t>
            </a:r>
          </a:p>
          <a:p>
            <a:r>
              <a:rPr lang="en-US" dirty="0"/>
              <a:t>Provides pre-processed search query data from January the 1st 2004 until present day</a:t>
            </a:r>
          </a:p>
          <a:p>
            <a:r>
              <a:rPr lang="en-US" dirty="0"/>
              <a:t>Regularly updated trending themes/topics.</a:t>
            </a:r>
          </a:p>
          <a:p>
            <a:r>
              <a:rPr lang="en-US" dirty="0"/>
              <a:t>Google Trends website (</a:t>
            </a:r>
            <a:r>
              <a:rPr lang="en-US" dirty="0">
                <a:hlinkClick r:id="rId3"/>
              </a:rPr>
              <a:t>https://trends.google.co.uk/trends/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20835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64190"/>
            <a:ext cx="10515600" cy="1325563"/>
          </a:xfrm>
        </p:spPr>
        <p:txBody>
          <a:bodyPr/>
          <a:lstStyle/>
          <a:p>
            <a:r>
              <a:rPr lang="en-US" b="1" dirty="0"/>
              <a:t>Why is search query data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15092"/>
            <a:ext cx="10956533" cy="5095982"/>
          </a:xfrm>
        </p:spPr>
        <p:txBody>
          <a:bodyPr>
            <a:noAutofit/>
          </a:bodyPr>
          <a:lstStyle/>
          <a:p>
            <a:r>
              <a:rPr lang="en-US" sz="2600" dirty="0"/>
              <a:t>Over 50% of the world's population has internet access</a:t>
            </a:r>
          </a:p>
          <a:p>
            <a:r>
              <a:rPr lang="en-US" sz="2600" dirty="0"/>
              <a:t>88% in the UK (Office for National Statistics, 2016)</a:t>
            </a:r>
          </a:p>
          <a:p>
            <a:endParaRPr lang="en-US" sz="2600" dirty="0"/>
          </a:p>
          <a:p>
            <a:pPr marL="0" indent="0">
              <a:buNone/>
            </a:pPr>
            <a:r>
              <a:rPr lang="en-US" sz="2600" b="1" dirty="0"/>
              <a:t>Google Trends has been used for a range of research, including:</a:t>
            </a:r>
          </a:p>
          <a:p>
            <a:r>
              <a:rPr lang="en-US" sz="2600" dirty="0"/>
              <a:t>General health </a:t>
            </a:r>
          </a:p>
          <a:p>
            <a:r>
              <a:rPr lang="en-US" sz="2600" dirty="0"/>
              <a:t>Infectious disease </a:t>
            </a:r>
          </a:p>
          <a:p>
            <a:r>
              <a:rPr lang="en-US" sz="2600" dirty="0"/>
              <a:t>Mental health </a:t>
            </a:r>
          </a:p>
          <a:p>
            <a:r>
              <a:rPr lang="en-US" sz="2600" dirty="0"/>
              <a:t>Veterinary health </a:t>
            </a:r>
          </a:p>
          <a:p>
            <a:r>
              <a:rPr lang="en-US" sz="2600" dirty="0"/>
              <a:t>Financial </a:t>
            </a:r>
          </a:p>
          <a:p>
            <a:r>
              <a:rPr lang="en-US" sz="2600" dirty="0"/>
              <a:t>Marketing </a:t>
            </a:r>
          </a:p>
          <a:p>
            <a:r>
              <a:rPr lang="en-US" sz="2600" dirty="0"/>
              <a:t>Political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43163" y="6091525"/>
            <a:ext cx="4408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Preis </a:t>
            </a:r>
            <a:r>
              <a:rPr lang="de-DE" i="1" dirty="0"/>
              <a:t>et al</a:t>
            </a:r>
            <a:r>
              <a:rPr lang="de-DE" dirty="0"/>
              <a:t>., 2013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162" y="3406160"/>
            <a:ext cx="4408720" cy="273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618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b="1" dirty="0"/>
              <a:t>What exactly is Google Trends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697" y="1186249"/>
            <a:ext cx="10810103" cy="5362832"/>
          </a:xfrm>
        </p:spPr>
        <p:txBody>
          <a:bodyPr>
            <a:normAutofit/>
          </a:bodyPr>
          <a:lstStyle/>
          <a:p>
            <a:r>
              <a:rPr lang="en-US" dirty="0" err="1"/>
              <a:t>Normalised</a:t>
            </a:r>
            <a:r>
              <a:rPr lang="en-US" dirty="0"/>
              <a:t> - </a:t>
            </a:r>
            <a:r>
              <a:rPr lang="en-US" i="1" dirty="0"/>
              <a:t>an ‘index’ of the proportion of queries within a particular region at a particular time divided by the total number of queries at that region and time, where the max number of queries is scaled at 100</a:t>
            </a:r>
          </a:p>
          <a:p>
            <a:r>
              <a:rPr lang="en-US" dirty="0" err="1"/>
              <a:t>Anonymised</a:t>
            </a:r>
            <a:endParaRPr lang="en-US" dirty="0"/>
          </a:p>
          <a:p>
            <a:r>
              <a:rPr lang="en-US" dirty="0"/>
              <a:t>Aggregated based on various time frames </a:t>
            </a:r>
          </a:p>
          <a:p>
            <a:r>
              <a:rPr lang="en-US" dirty="0"/>
              <a:t>Cached daily</a:t>
            </a:r>
          </a:p>
          <a:p>
            <a:r>
              <a:rPr lang="en-US" dirty="0"/>
              <a:t>Rounded to the nearest integer</a:t>
            </a:r>
          </a:p>
          <a:p>
            <a:r>
              <a:rPr lang="en-US" dirty="0" err="1"/>
              <a:t>Categorised</a:t>
            </a:r>
            <a:r>
              <a:rPr lang="en-US" dirty="0"/>
              <a:t> </a:t>
            </a:r>
          </a:p>
          <a:p>
            <a:r>
              <a:rPr lang="en-US" dirty="0"/>
              <a:t>De-duplicated</a:t>
            </a:r>
          </a:p>
          <a:p>
            <a:r>
              <a:rPr lang="en-US" dirty="0"/>
              <a:t>De-</a:t>
            </a:r>
            <a:r>
              <a:rPr lang="en-US" dirty="0" err="1"/>
              <a:t>symbolised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484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67418"/>
            <a:ext cx="10962503" cy="1325563"/>
          </a:xfrm>
        </p:spPr>
        <p:txBody>
          <a:bodyPr/>
          <a:lstStyle/>
          <a:p>
            <a:r>
              <a:rPr lang="en-US" b="1"/>
              <a:t>Top and rising related </a:t>
            </a:r>
            <a:r>
              <a:rPr lang="en-US" b="1" dirty="0"/>
              <a:t>terms and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999" y="1405495"/>
            <a:ext cx="11419703" cy="2289175"/>
          </a:xfrm>
        </p:spPr>
        <p:txBody>
          <a:bodyPr>
            <a:normAutofit/>
          </a:bodyPr>
          <a:lstStyle/>
          <a:p>
            <a:r>
              <a:rPr lang="en-US" sz="2600" dirty="0"/>
              <a:t>Related queries are matches within your query in the same language</a:t>
            </a:r>
          </a:p>
          <a:p>
            <a:r>
              <a:rPr lang="en-US" sz="2600" dirty="0"/>
              <a:t>Related topics have a similar concept and not necessarily in the same language</a:t>
            </a:r>
          </a:p>
          <a:p>
            <a:r>
              <a:rPr lang="en-US" sz="2600" dirty="0"/>
              <a:t>Top refers to the most frequent</a:t>
            </a:r>
          </a:p>
          <a:p>
            <a:r>
              <a:rPr lang="en-US" sz="2600" dirty="0"/>
              <a:t>Rising refers to the most growth in volume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65"/>
          <a:stretch/>
        </p:blipFill>
        <p:spPr>
          <a:xfrm>
            <a:off x="1541099" y="3805881"/>
            <a:ext cx="9556704" cy="27679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16047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372" y="389839"/>
            <a:ext cx="10157255" cy="1325563"/>
          </a:xfrm>
        </p:spPr>
        <p:txBody>
          <a:bodyPr/>
          <a:lstStyle/>
          <a:p>
            <a:r>
              <a:rPr lang="en-US" b="1" dirty="0"/>
              <a:t>Understanding biases in Google Trends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61549"/>
            <a:ext cx="10515600" cy="479759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The effect of the media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Unanticipated changes in search algorithm dynamics over time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(linguistics, culture, technological changes etc.)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Shifts in the population of internet users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Search query selection (ambiguity of search terms, spelling errors)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Big data hubris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Interference from Google suggestions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Changes in Google data collection and geographical assignment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Gaps in data supplied by Google Trends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Functionality of the </a:t>
            </a:r>
            <a:r>
              <a:rPr lang="en-US" sz="2600" dirty="0" err="1"/>
              <a:t>gtrendsR</a:t>
            </a:r>
            <a:r>
              <a:rPr lang="en-US" sz="2600" dirty="0"/>
              <a:t> package</a:t>
            </a:r>
          </a:p>
        </p:txBody>
      </p:sp>
    </p:spTree>
    <p:extLst>
      <p:ext uri="{BB962C8B-B14F-4D97-AF65-F5344CB8AC3E}">
        <p14:creationId xmlns:p14="http://schemas.microsoft.com/office/powerpoint/2010/main" val="882736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773" y="326962"/>
            <a:ext cx="10515600" cy="174788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Using the </a:t>
            </a:r>
            <a:r>
              <a:rPr lang="en-US" b="1" dirty="0" err="1"/>
              <a:t>gtrendsR</a:t>
            </a:r>
            <a:r>
              <a:rPr lang="en-US" b="1" dirty="0"/>
              <a:t> package -</a:t>
            </a:r>
            <a:br>
              <a:rPr lang="en-US" b="1" dirty="0"/>
            </a:br>
            <a:r>
              <a:rPr lang="en-US" dirty="0"/>
              <a:t>Investigating searches for 'hay fever' in the UK since Google Trends began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76336" y="2458995"/>
            <a:ext cx="6386384" cy="429315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751703" y="1690688"/>
            <a:ext cx="5066870" cy="4797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6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78709" y="2458995"/>
            <a:ext cx="3906794" cy="4029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'</a:t>
            </a:r>
            <a:r>
              <a:rPr lang="en-US" sz="2600" dirty="0" err="1"/>
              <a:t>gtrends</a:t>
            </a:r>
            <a:r>
              <a:rPr lang="en-US" sz="2600" dirty="0"/>
              <a:t>' function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Same arguments as Google Trends website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Data easily exported into 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/>
              <a:t>Package allows you to explore, </a:t>
            </a:r>
            <a:r>
              <a:rPr lang="en-US" sz="2600" dirty="0" err="1"/>
              <a:t>analyse</a:t>
            </a:r>
            <a:r>
              <a:rPr lang="en-US" sz="2600" dirty="0"/>
              <a:t> and plot the data</a:t>
            </a:r>
          </a:p>
        </p:txBody>
      </p:sp>
    </p:spTree>
    <p:extLst>
      <p:ext uri="{BB962C8B-B14F-4D97-AF65-F5344CB8AC3E}">
        <p14:creationId xmlns:p14="http://schemas.microsoft.com/office/powerpoint/2010/main" val="350368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93" y="2194500"/>
            <a:ext cx="6373202" cy="45522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2148" b="10565"/>
          <a:stretch/>
        </p:blipFill>
        <p:spPr>
          <a:xfrm>
            <a:off x="6882714" y="2194500"/>
            <a:ext cx="5309286" cy="4552288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43697" y="236556"/>
            <a:ext cx="10738022" cy="1747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Using the </a:t>
            </a:r>
            <a:r>
              <a:rPr lang="en-US" b="1" dirty="0" err="1"/>
              <a:t>gtrendsR</a:t>
            </a:r>
            <a:r>
              <a:rPr lang="en-US" b="1" dirty="0"/>
              <a:t> package -</a:t>
            </a:r>
            <a:br>
              <a:rPr lang="en-US" b="1" dirty="0"/>
            </a:br>
            <a:r>
              <a:rPr lang="en-US" dirty="0"/>
              <a:t>Investigating searches for 'hay fever' in the UK since Google Trends began</a:t>
            </a:r>
          </a:p>
        </p:txBody>
      </p:sp>
    </p:spTree>
    <p:extLst>
      <p:ext uri="{BB962C8B-B14F-4D97-AF65-F5344CB8AC3E}">
        <p14:creationId xmlns:p14="http://schemas.microsoft.com/office/powerpoint/2010/main" val="1297576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Using the </a:t>
            </a:r>
            <a:r>
              <a:rPr lang="en-US" b="1" dirty="0" err="1"/>
              <a:t>gtrendsR</a:t>
            </a:r>
            <a:r>
              <a:rPr lang="en-US" b="1" dirty="0"/>
              <a:t> package - Tutorial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49193"/>
            <a:ext cx="6316362" cy="4351338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https://github.com/CharlotteWoolley/Google_Trends_gtrendsR_Tutorial</a:t>
            </a:r>
            <a:endParaRPr lang="en-US" dirty="0"/>
          </a:p>
          <a:p>
            <a:pPr lvl="1"/>
            <a:r>
              <a:rPr lang="en-US" dirty="0"/>
              <a:t>R Markdown tutorial</a:t>
            </a:r>
          </a:p>
          <a:p>
            <a:pPr lvl="1"/>
            <a:r>
              <a:rPr lang="en-US" dirty="0"/>
              <a:t>Raw code for the tutorial</a:t>
            </a:r>
          </a:p>
          <a:p>
            <a:pPr lvl="1"/>
            <a:r>
              <a:rPr lang="en-US" dirty="0"/>
              <a:t>Leave me questions!</a:t>
            </a:r>
          </a:p>
          <a:p>
            <a:pPr lvl="1"/>
            <a:endParaRPr lang="en-US" dirty="0"/>
          </a:p>
          <a:p>
            <a:r>
              <a:rPr lang="en-US" dirty="0"/>
              <a:t>Email – </a:t>
            </a:r>
            <a:r>
              <a:rPr lang="en-US" dirty="0">
                <a:hlinkClick r:id="rId3"/>
              </a:rPr>
              <a:t>s1576473@sms.ed.ac.uk</a:t>
            </a:r>
            <a:endParaRPr lang="en-US" dirty="0"/>
          </a:p>
          <a:p>
            <a:endParaRPr lang="en-US" dirty="0"/>
          </a:p>
          <a:p>
            <a:r>
              <a:rPr lang="en-US" dirty="0"/>
              <a:t>Questions?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060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512</Words>
  <Application>Microsoft Office PowerPoint</Application>
  <PresentationFormat>Widescreen</PresentationFormat>
  <Paragraphs>78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Office Theme</vt:lpstr>
      <vt:lpstr>Using Google Trends to explore temporal and geographical patterns in search query data</vt:lpstr>
      <vt:lpstr>What is Google Trends?</vt:lpstr>
      <vt:lpstr>Why is search query data important?</vt:lpstr>
      <vt:lpstr>What exactly is Google Trends data?</vt:lpstr>
      <vt:lpstr>Top and rising related terms and topics</vt:lpstr>
      <vt:lpstr>Understanding biases in Google Trends data</vt:lpstr>
      <vt:lpstr>Using the gtrendsR package - Investigating searches for 'hay fever' in the UK since Google Trends began</vt:lpstr>
      <vt:lpstr>PowerPoint Presentation</vt:lpstr>
      <vt:lpstr>Using the gtrendsR package - Tutorial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Google Trends to explore temporal and geographical patterns in search query data</dc:title>
  <dc:creator>WOOLLEY Charlotte</dc:creator>
  <cp:lastModifiedBy>Charlotte Woolley</cp:lastModifiedBy>
  <cp:revision>9</cp:revision>
  <dcterms:created xsi:type="dcterms:W3CDTF">2017-11-15T13:58:08Z</dcterms:created>
  <dcterms:modified xsi:type="dcterms:W3CDTF">2017-11-15T22:14:24Z</dcterms:modified>
</cp:coreProperties>
</file>

<file path=docProps/thumbnail.jpeg>
</file>